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  <p:sldMasterId id="2147483728" r:id="rId5"/>
  </p:sldMasterIdLst>
  <p:notesMasterIdLst>
    <p:notesMasterId r:id="rId18"/>
  </p:notesMasterIdLst>
  <p:handoutMasterIdLst>
    <p:handoutMasterId r:id="rId19"/>
  </p:handoutMasterIdLst>
  <p:sldIdLst>
    <p:sldId id="292" r:id="rId6"/>
    <p:sldId id="257" r:id="rId7"/>
    <p:sldId id="258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293" r:id="rId1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03773"/>
    <a:srgbClr val="E98B0D"/>
    <a:srgbClr val="E2973C"/>
    <a:srgbClr val="9BD49E"/>
    <a:srgbClr val="F6A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66" d="100"/>
          <a:sy n="66" d="100"/>
        </p:scale>
        <p:origin x="6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02/06/2025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02/06/2025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85880" y="0"/>
            <a:ext cx="153926" cy="6858000"/>
          </a:xfrm>
          <a:prstGeom prst="rect">
            <a:avLst/>
          </a:prstGeom>
          <a:solidFill>
            <a:srgbClr val="E29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943BFE5-B413-C390-251D-B84D79D0CF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0"/>
          <a:stretch/>
        </p:blipFill>
        <p:spPr>
          <a:xfrm>
            <a:off x="-290079" y="3841"/>
            <a:ext cx="5287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ABD13A-DAFD-4870-9619-3297C4B56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A795E7A-4218-472F-BAF6-ECBCCEE63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24C8CE-9607-4290-8F0E-7B21E1453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13DA-BE05-4605-9B7A-6598B0D74334}" type="datetimeFigureOut">
              <a:rPr lang="it-IT" smtClean="0"/>
              <a:t>02/06/2025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1D380A-BA06-4064-BCC8-8B79E99ED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279514-577A-422E-9FFB-17A3AE458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D7FE-4892-4DE2-BEFB-177C951030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8992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00BF15-86C7-4FAF-AFA0-0FA1990AB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758EE3-E282-4C30-80ED-0C232BEB3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943B2B-8C4E-4793-A3E8-D4348D162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13DA-BE05-4605-9B7A-6598B0D74334}" type="datetimeFigureOut">
              <a:rPr lang="it-IT" smtClean="0"/>
              <a:t>02/06/2025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634F0B-DDBD-4697-873E-A968D2A34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075EC8-9E75-4848-8650-56F3C82BC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D7FE-4892-4DE2-BEFB-177C951030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9399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D11238-9BF1-4D87-A0B9-EBB7EB4CC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000F7CA-6463-4312-AB58-546247887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9EDA22-A763-4D87-A7A7-2C492FF77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13DA-BE05-4605-9B7A-6598B0D74334}" type="datetimeFigureOut">
              <a:rPr lang="it-IT" smtClean="0"/>
              <a:t>02/06/2025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A02412-6413-4C6B-82E1-1DE278633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00394F-668B-440C-830B-0F09B435F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D7FE-4892-4DE2-BEFB-177C951030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3067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91F43F-BC99-44DC-B0C8-B1FF84109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4F65B5-2E4A-4AF7-B84A-FC5CEBA8BC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57305E-976E-40A1-B448-6B0A75E4E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B291F22-7214-4BC9-B534-B176D896A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13DA-BE05-4605-9B7A-6598B0D74334}" type="datetimeFigureOut">
              <a:rPr lang="it-IT" smtClean="0"/>
              <a:t>02/06/2025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7A0E171-94EA-4E3E-B862-569E971F4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717F974-A361-45A2-BD0A-2AF8DF539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D7FE-4892-4DE2-BEFB-177C951030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3649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62AC0B-A9E1-494F-9311-2960AD44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33AECBB-3E69-4E01-B356-8EA6BD763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3CB27FE-1AD8-474F-A618-E45C57371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CF2068E-99D7-4D53-BE15-5DFE871023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D38F6A1-8B09-43C8-8B43-5EE9D52FC6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467F8F4-CB2B-41E3-8A59-672A4149E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13DA-BE05-4605-9B7A-6598B0D74334}" type="datetimeFigureOut">
              <a:rPr lang="it-IT" smtClean="0"/>
              <a:t>02/06/2025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3FA7869-719E-4986-BD97-9A0A339E1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8480019-0EE9-4229-B13F-DB7061F23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D7FE-4892-4DE2-BEFB-177C951030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29331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85C92F-E4FF-4FAA-B1AF-312164B6E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9A01037-8476-481A-8F35-C4998A9EB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13DA-BE05-4605-9B7A-6598B0D74334}" type="datetimeFigureOut">
              <a:rPr lang="it-IT" smtClean="0"/>
              <a:t>02/06/2025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AD4BA6F-71FF-457C-AC6F-7FADEDD6D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D803AD1-169A-47FD-B55F-D950DCF58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D7FE-4892-4DE2-BEFB-177C951030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913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A76C484-4C68-440B-B29B-D9B4DC39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13DA-BE05-4605-9B7A-6598B0D74334}" type="datetimeFigureOut">
              <a:rPr lang="it-IT" smtClean="0"/>
              <a:t>02/06/2025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439A4EA-8BD9-4AFF-9159-E34D7BC6F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C4057FB-8958-4060-85DB-BB2692C5A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D7FE-4892-4DE2-BEFB-177C951030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9610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9ED426-9252-4F48-9EDD-F33CC47A2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C08923-BC09-4E3F-AF7B-99D47AB49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46F35E8-1301-4ACC-96DF-2E3537973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C515C9D-CC84-4297-8C93-B44887346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13DA-BE05-4605-9B7A-6598B0D74334}" type="datetimeFigureOut">
              <a:rPr lang="it-IT" smtClean="0"/>
              <a:t>02/06/2025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8406F80-BBFF-4772-A521-937433188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E30296A-B581-4F5A-B9BC-86777681B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D7FE-4892-4DE2-BEFB-177C951030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79052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8C4ADF-5E02-4359-9446-F34F00089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329F336-0AD2-498D-99D0-51530087BC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CCB6279-749F-4F05-A88B-E65404415D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339A7BC-5311-42D4-BA3F-217FBD74F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13DA-BE05-4605-9B7A-6598B0D74334}" type="datetimeFigureOut">
              <a:rPr lang="it-IT" smtClean="0"/>
              <a:t>02/06/2025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91A8F2E-4D6E-4741-9F6C-211B8F8FF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DAA6240-34EC-4B0E-923B-4389641D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D7FE-4892-4DE2-BEFB-177C951030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35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81CADC-D776-41C3-8009-3692EE034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8235DE2-7D0F-4346-A38B-2135F779A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9CD665-1FFC-4984-8B1E-B5BE4DAD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13DA-BE05-4605-9B7A-6598B0D74334}" type="datetimeFigureOut">
              <a:rPr lang="it-IT" smtClean="0"/>
              <a:t>02/06/2025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180FFA-1219-4580-9A66-B838B9573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824C25-409E-4484-BBC8-21A49BB5C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D7FE-4892-4DE2-BEFB-177C951030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3907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8A92CE1-3A49-45A1-9BBB-2AC0010572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95B8945-217E-4DB2-9BA0-F88B846E3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602062-777A-4B0A-90C7-9FA66DAB7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13DA-BE05-4605-9B7A-6598B0D74334}" type="datetimeFigureOut">
              <a:rPr lang="it-IT" smtClean="0"/>
              <a:t>02/06/2025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F2A56E-3894-4F6E-88B0-73620736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65F920-0AA2-47BE-A563-8C8EFF091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D7FE-4892-4DE2-BEFB-177C951030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1492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B7EA3A3-F548-4926-9CC0-81B05B3BF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C6A95A3-F068-4B7F-9F16-99867EFDF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F8702B-C013-4583-A0CA-1B68651470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C13DA-BE05-4605-9B7A-6598B0D74334}" type="datetimeFigureOut">
              <a:rPr lang="it-IT" smtClean="0"/>
              <a:t>02/06/2025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71BE75-BE0D-41E0-B4A4-34D666943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2154D3-40DC-4CDD-8FF5-E7FFD21FF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DD7FE-4892-4DE2-BEFB-177C951030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860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1645" y="758952"/>
            <a:ext cx="6651057" cy="3227514"/>
          </a:xfrm>
        </p:spPr>
        <p:txBody>
          <a:bodyPr>
            <a:noAutofit/>
          </a:bodyPr>
          <a:lstStyle/>
          <a:p>
            <a:r>
              <a:rPr lang="it-IT" sz="4400" dirty="0"/>
              <a:t>Il follow-up dietologico: </a:t>
            </a:r>
            <a:br>
              <a:rPr lang="it-IT" sz="4400" dirty="0"/>
            </a:br>
            <a:r>
              <a:rPr lang="it-IT" sz="4400" dirty="0"/>
              <a:t>dai centri di eccellenza alla medicina del territorio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5720" y="5578348"/>
            <a:ext cx="4526280" cy="1279652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E98B0D"/>
                </a:solidFill>
              </a:rPr>
              <a:t>Annamaria Sila </a:t>
            </a:r>
          </a:p>
          <a:p>
            <a:r>
              <a:rPr lang="it-IT" sz="2800" b="1" dirty="0" err="1">
                <a:solidFill>
                  <a:srgbClr val="E98B0D"/>
                </a:solidFill>
              </a:rPr>
              <a:t>Si.c.ob</a:t>
            </a:r>
            <a:r>
              <a:rPr lang="it-IT" sz="2800" b="1" dirty="0">
                <a:solidFill>
                  <a:srgbClr val="E98B0D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C9E52F-A6BD-453E-A43D-43FA4B225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82" y="365125"/>
            <a:ext cx="11093918" cy="1325563"/>
          </a:xfrm>
        </p:spPr>
        <p:txBody>
          <a:bodyPr>
            <a:normAutofit/>
          </a:bodyPr>
          <a:lstStyle/>
          <a:p>
            <a:r>
              <a:rPr lang="it-IT" sz="4800" b="1" dirty="0">
                <a:solidFill>
                  <a:srgbClr val="FFC000"/>
                </a:solidFill>
                <a:latin typeface="+mn-lt"/>
              </a:rPr>
              <a:t>CONCLUSIONI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030023E4-AA9C-49E3-93D9-0947579E1337}"/>
              </a:ext>
            </a:extLst>
          </p:cNvPr>
          <p:cNvSpPr/>
          <p:nvPr/>
        </p:nvSpPr>
        <p:spPr>
          <a:xfrm>
            <a:off x="1" y="3051208"/>
            <a:ext cx="7584706" cy="1325563"/>
          </a:xfrm>
          <a:prstGeom prst="rightArrow">
            <a:avLst>
              <a:gd name="adj1" fmla="val 61917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E24D139-C7AB-4B94-B10E-80FC8E336716}"/>
              </a:ext>
            </a:extLst>
          </p:cNvPr>
          <p:cNvSpPr txBox="1"/>
          <p:nvPr/>
        </p:nvSpPr>
        <p:spPr>
          <a:xfrm>
            <a:off x="7508355" y="3298490"/>
            <a:ext cx="4824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</a:rPr>
              <a:t>Il follow –up dietologico non </a:t>
            </a:r>
          </a:p>
          <a:p>
            <a:r>
              <a:rPr lang="it-IT" sz="2400" b="1" dirty="0">
                <a:solidFill>
                  <a:srgbClr val="0070C0"/>
                </a:solidFill>
              </a:rPr>
              <a:t>può essere considerato un optional</a:t>
            </a:r>
          </a:p>
        </p:txBody>
      </p:sp>
      <p:sp>
        <p:nvSpPr>
          <p:cNvPr id="7" name="Freccia curva 6">
            <a:extLst>
              <a:ext uri="{FF2B5EF4-FFF2-40B4-BE49-F238E27FC236}">
                <a16:creationId xmlns:a16="http://schemas.microsoft.com/office/drawing/2014/main" id="{FC63AD4C-7E06-4496-A8C0-73690A778BB8}"/>
              </a:ext>
            </a:extLst>
          </p:cNvPr>
          <p:cNvSpPr/>
          <p:nvPr/>
        </p:nvSpPr>
        <p:spPr>
          <a:xfrm>
            <a:off x="4360244" y="1295884"/>
            <a:ext cx="4307787" cy="1993259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ADFEF70-961D-47AE-9887-9D3E172CA0D0}"/>
              </a:ext>
            </a:extLst>
          </p:cNvPr>
          <p:cNvSpPr txBox="1"/>
          <p:nvPr/>
        </p:nvSpPr>
        <p:spPr>
          <a:xfrm>
            <a:off x="8692999" y="1198776"/>
            <a:ext cx="33570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C000"/>
                </a:solidFill>
              </a:rPr>
              <a:t>E’ necessario un modello</a:t>
            </a:r>
          </a:p>
          <a:p>
            <a:r>
              <a:rPr lang="it-IT" sz="2400" b="1" dirty="0">
                <a:solidFill>
                  <a:srgbClr val="FFC000"/>
                </a:solidFill>
              </a:rPr>
              <a:t> integrato, continuo e </a:t>
            </a:r>
          </a:p>
          <a:p>
            <a:r>
              <a:rPr lang="it-IT" sz="2400" b="1" dirty="0">
                <a:solidFill>
                  <a:srgbClr val="FFC000"/>
                </a:solidFill>
              </a:rPr>
              <a:t>personalizzato</a:t>
            </a:r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595B0B15-DE28-4BA4-92A0-B30545DCD74C}"/>
              </a:ext>
            </a:extLst>
          </p:cNvPr>
          <p:cNvSpPr/>
          <p:nvPr/>
        </p:nvSpPr>
        <p:spPr>
          <a:xfrm>
            <a:off x="2271562" y="4138863"/>
            <a:ext cx="1905802" cy="199243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83B3F52-6259-4E70-AF07-4DF7FFB19914}"/>
              </a:ext>
            </a:extLst>
          </p:cNvPr>
          <p:cNvSpPr txBox="1"/>
          <p:nvPr/>
        </p:nvSpPr>
        <p:spPr>
          <a:xfrm>
            <a:off x="3287509" y="5921001"/>
            <a:ext cx="8781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00B050"/>
                </a:solidFill>
              </a:rPr>
              <a:t>La collaborazione tra centri di eccellenza e medicina del territorio è </a:t>
            </a:r>
          </a:p>
          <a:p>
            <a:r>
              <a:rPr lang="it-IT" sz="2400" b="1" dirty="0">
                <a:solidFill>
                  <a:srgbClr val="00B050"/>
                </a:solidFill>
              </a:rPr>
              <a:t>la chiave per un’assistenza nutrizionale efficace e sostenibile </a:t>
            </a:r>
          </a:p>
        </p:txBody>
      </p:sp>
      <p:pic>
        <p:nvPicPr>
          <p:cNvPr id="16" name="Elemento grafico 15" descr="Freccia circolare con riempimento a tinta unita">
            <a:extLst>
              <a:ext uri="{FF2B5EF4-FFF2-40B4-BE49-F238E27FC236}">
                <a16:creationId xmlns:a16="http://schemas.microsoft.com/office/drawing/2014/main" id="{1BEA387D-E9A8-4DE8-AE73-057D15DB9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8605" y="281948"/>
            <a:ext cx="1299411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90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7C3F9B-8877-45B4-A03C-FC61708A2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55" y="394001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b="1" dirty="0">
                <a:latin typeface="+mn-lt"/>
              </a:rPr>
              <a:t>PROPOSTE OPERATIVE…NON PIU’TALI O QUASI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634A401-7540-47FE-8383-DAAFB16424DA}"/>
              </a:ext>
            </a:extLst>
          </p:cNvPr>
          <p:cNvSpPr txBox="1"/>
          <p:nvPr/>
        </p:nvSpPr>
        <p:spPr>
          <a:xfrm>
            <a:off x="616167" y="2213811"/>
            <a:ext cx="8762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   </a:t>
            </a:r>
            <a:r>
              <a:rPr lang="it-IT" sz="2800" dirty="0">
                <a:highlight>
                  <a:srgbClr val="FFFF00"/>
                </a:highlight>
              </a:rPr>
              <a:t>SPERIMENTAZIONE REGIONALE DI UN PROGETTO PILOTA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FE5A1DA-8A81-4445-BDE2-E851B7DB3BA6}"/>
              </a:ext>
            </a:extLst>
          </p:cNvPr>
          <p:cNvSpPr txBox="1"/>
          <p:nvPr/>
        </p:nvSpPr>
        <p:spPr>
          <a:xfrm>
            <a:off x="894338" y="3597750"/>
            <a:ext cx="10100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highlight>
                  <a:srgbClr val="00FFFF"/>
                </a:highlight>
              </a:rPr>
              <a:t>CREAZIONE DI UNA TASK FORCE NUTRIZIONALE MULTIDISCIPLINARE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7B76FDB-FA5B-400F-85B0-CDA34DDD51D0}"/>
              </a:ext>
            </a:extLst>
          </p:cNvPr>
          <p:cNvSpPr txBox="1"/>
          <p:nvPr/>
        </p:nvSpPr>
        <p:spPr>
          <a:xfrm>
            <a:off x="862966" y="4827070"/>
            <a:ext cx="85154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highlight>
                  <a:srgbClr val="FF99FF"/>
                </a:highlight>
              </a:rPr>
              <a:t>INSERIMENTO DEL FOLLOW-UP DIETOLOGICO NEI PDTA </a:t>
            </a:r>
          </a:p>
          <a:p>
            <a:r>
              <a:rPr lang="it-IT" sz="2800" dirty="0">
                <a:highlight>
                  <a:srgbClr val="FF99FF"/>
                </a:highlight>
              </a:rPr>
              <a:t>(Percorsi Diagnostici Terapeutici Assistenziali) REGIONALI </a:t>
            </a:r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2C01C0BF-D1D6-453F-8F0C-7E5C98DCE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374" y="1294112"/>
            <a:ext cx="2807092" cy="2119939"/>
          </a:xfrm>
        </p:spPr>
      </p:pic>
    </p:spTree>
    <p:extLst>
      <p:ext uri="{BB962C8B-B14F-4D97-AF65-F5344CB8AC3E}">
        <p14:creationId xmlns:p14="http://schemas.microsoft.com/office/powerpoint/2010/main" val="188940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246817C-7D23-49EA-BC9F-BD3B960B06D5}"/>
              </a:ext>
            </a:extLst>
          </p:cNvPr>
          <p:cNvSpPr txBox="1"/>
          <p:nvPr/>
        </p:nvSpPr>
        <p:spPr>
          <a:xfrm>
            <a:off x="5909912" y="5746282"/>
            <a:ext cx="5804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Castellar" panose="020A0402060406010301" pitchFamily="18" charset="0"/>
              </a:rPr>
              <a:t>«Il futuro dipende da ciò che fai oggi»</a:t>
            </a:r>
          </a:p>
          <a:p>
            <a:r>
              <a:rPr lang="it-IT" dirty="0">
                <a:latin typeface="Castellar" panose="020A0402060406010301" pitchFamily="18" charset="0"/>
              </a:rPr>
              <a:t>Mahatma Gandhi 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B70250-5593-412D-9D9C-5EAAA8DCC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497" y="840388"/>
            <a:ext cx="6117657" cy="1325563"/>
          </a:xfrm>
        </p:spPr>
        <p:txBody>
          <a:bodyPr>
            <a:normAutofit/>
          </a:bodyPr>
          <a:lstStyle/>
          <a:p>
            <a:r>
              <a:rPr lang="it-IT" sz="4800" b="1" dirty="0">
                <a:solidFill>
                  <a:schemeClr val="accent1">
                    <a:lumMod val="75000"/>
                  </a:schemeClr>
                </a:solidFill>
              </a:rPr>
              <a:t>Il follow-up dietologico   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5ABE52F-8140-4F21-8BFB-6917F7990F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05" y="147637"/>
            <a:ext cx="4280671" cy="2711066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82FEBB8-A3F9-4358-9CFD-1DD49666AB55}"/>
              </a:ext>
            </a:extLst>
          </p:cNvPr>
          <p:cNvSpPr txBox="1"/>
          <p:nvPr/>
        </p:nvSpPr>
        <p:spPr>
          <a:xfrm>
            <a:off x="832399" y="3004050"/>
            <a:ext cx="10753200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Il follow-up dietologico rappresenta una fase fondamentale del percorso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di cura per pazienti affetti da patologie croniche, obesità, disturbi del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comportamento alimentare o altre condizioni nutrizionali complesse.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Questo processo </a:t>
            </a:r>
            <a:r>
              <a:rPr kumimoji="0" lang="it-IT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non può iniziare ed esaurirsi </a:t>
            </a: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nei centri d’eccellenza,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ma deve essere integrato con la </a:t>
            </a: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cs typeface="Arial" panose="020B0604020202020204" pitchFamily="34" charset="0"/>
              </a:rPr>
              <a:t>medicina del territorio </a:t>
            </a: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per garantire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continuità assistenziale, accessibilità e presa in carico a lungo termine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457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1D4B7588-BC8C-4FE6-B118-7E41C5916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8"/>
            <a:ext cx="10515600" cy="1325563"/>
          </a:xfrm>
        </p:spPr>
        <p:txBody>
          <a:bodyPr/>
          <a:lstStyle/>
          <a:p>
            <a:r>
              <a:rPr lang="it-IT" dirty="0">
                <a:latin typeface="+mn-lt"/>
              </a:rPr>
              <a:t>Obiettivi Principali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0753575-66A2-46FD-8BE3-28B752217DB4}"/>
              </a:ext>
            </a:extLst>
          </p:cNvPr>
          <p:cNvSpPr txBox="1"/>
          <p:nvPr/>
        </p:nvSpPr>
        <p:spPr>
          <a:xfrm>
            <a:off x="283944" y="1017346"/>
            <a:ext cx="11207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highlight>
                  <a:srgbClr val="FFFF00"/>
                </a:highlight>
              </a:rPr>
              <a:t>Integrazione ospedale-territorio:</a:t>
            </a:r>
          </a:p>
          <a:p>
            <a:r>
              <a:rPr lang="it-IT" sz="2400" dirty="0"/>
              <a:t>Promuovere un modello di rete tra centri specialistici e medici di medicina generale,</a:t>
            </a:r>
          </a:p>
          <a:p>
            <a:r>
              <a:rPr lang="it-IT" sz="2400" dirty="0"/>
              <a:t>dietisti e nutrizionisti territoriali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CB5086E-F6C5-49FB-98FD-A779F92396BC}"/>
              </a:ext>
            </a:extLst>
          </p:cNvPr>
          <p:cNvSpPr txBox="1"/>
          <p:nvPr/>
        </p:nvSpPr>
        <p:spPr>
          <a:xfrm>
            <a:off x="283944" y="2256133"/>
            <a:ext cx="11717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highlight>
                  <a:srgbClr val="FFFF00"/>
                </a:highlight>
              </a:rPr>
              <a:t>Continuità assistenziale:</a:t>
            </a:r>
          </a:p>
          <a:p>
            <a:r>
              <a:rPr lang="it-IT" sz="2400" dirty="0"/>
              <a:t>Garantire che il paziente riceva un monitoraggio costante e personalizzato anche al di fuori delle strutture ospedaliere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1829365-126C-42F4-83BB-E1E214296E2C}"/>
              </a:ext>
            </a:extLst>
          </p:cNvPr>
          <p:cNvSpPr txBox="1"/>
          <p:nvPr/>
        </p:nvSpPr>
        <p:spPr>
          <a:xfrm>
            <a:off x="283944" y="3494920"/>
            <a:ext cx="111172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highlight>
                  <a:srgbClr val="FFFF00"/>
                </a:highlight>
              </a:rPr>
              <a:t>Formazione e Protocollo condiviso:</a:t>
            </a:r>
          </a:p>
          <a:p>
            <a:r>
              <a:rPr lang="it-IT" sz="2400" dirty="0"/>
              <a:t>Diffondere protocolli comuni tra operatori della salute e favorire la formazione continua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6C417A4-58FC-4E9C-8E83-B7E5BAF6E7E7}"/>
              </a:ext>
            </a:extLst>
          </p:cNvPr>
          <p:cNvSpPr txBox="1"/>
          <p:nvPr/>
        </p:nvSpPr>
        <p:spPr>
          <a:xfrm>
            <a:off x="257205" y="4325917"/>
            <a:ext cx="111440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highlight>
                  <a:srgbClr val="FFFF00"/>
                </a:highlight>
              </a:rPr>
              <a:t>Utilizzo della Telemedicina</a:t>
            </a:r>
            <a:r>
              <a:rPr lang="it-IT" dirty="0">
                <a:highlight>
                  <a:srgbClr val="FFFF00"/>
                </a:highlight>
              </a:rPr>
              <a:t>:</a:t>
            </a:r>
          </a:p>
          <a:p>
            <a:r>
              <a:rPr lang="it-IT" sz="2400" dirty="0"/>
              <a:t>Sfruttare strumenti digitali per il monitoraggio remoto e la comunicazione tra pazienti e </a:t>
            </a:r>
          </a:p>
          <a:p>
            <a:r>
              <a:rPr lang="it-IT" sz="2400" dirty="0"/>
              <a:t>professionisti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F22FAC2B-4E8F-49B9-B6EE-2C4E7BC74F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920" y="1"/>
            <a:ext cx="3180080" cy="1417700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24B41FD-5E1F-46D3-BC13-B8A44E5A5F3F}"/>
              </a:ext>
            </a:extLst>
          </p:cNvPr>
          <p:cNvSpPr txBox="1"/>
          <p:nvPr/>
        </p:nvSpPr>
        <p:spPr>
          <a:xfrm>
            <a:off x="257205" y="5433357"/>
            <a:ext cx="109160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highlight>
                  <a:srgbClr val="FFFF00"/>
                </a:highlight>
              </a:rPr>
              <a:t>Empowerment del paziente:</a:t>
            </a:r>
          </a:p>
          <a:p>
            <a:r>
              <a:rPr lang="it-IT" sz="2400" dirty="0"/>
              <a:t>    Favorire l’autogestione e la consapevolezza attraverso percorsi educativi e supporto </a:t>
            </a:r>
          </a:p>
          <a:p>
            <a:r>
              <a:rPr lang="it-IT" sz="2400" dirty="0"/>
              <a:t>    motivazionale</a:t>
            </a:r>
          </a:p>
        </p:txBody>
      </p:sp>
    </p:spTree>
    <p:extLst>
      <p:ext uri="{BB962C8B-B14F-4D97-AF65-F5344CB8AC3E}">
        <p14:creationId xmlns:p14="http://schemas.microsoft.com/office/powerpoint/2010/main" val="2906201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602920-45BC-4675-870F-2B1160CF7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" y="222885"/>
            <a:ext cx="10515600" cy="1325563"/>
          </a:xfrm>
        </p:spPr>
        <p:txBody>
          <a:bodyPr>
            <a:normAutofit/>
          </a:bodyPr>
          <a:lstStyle/>
          <a:p>
            <a:r>
              <a:rPr lang="it-IT" sz="4800" dirty="0">
                <a:latin typeface="+mn-lt"/>
              </a:rPr>
              <a:t>Proposte di Percorso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AA6F5D00-6453-4FCD-B814-43A24F0D3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482" y="0"/>
            <a:ext cx="2869518" cy="3586898"/>
          </a:xfr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E9A486B-4602-4D50-8F0B-3789F2D14906}"/>
              </a:ext>
            </a:extLst>
          </p:cNvPr>
          <p:cNvSpPr txBox="1"/>
          <p:nvPr/>
        </p:nvSpPr>
        <p:spPr>
          <a:xfrm>
            <a:off x="177800" y="1256606"/>
            <a:ext cx="10120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00B0F0"/>
                </a:solidFill>
              </a:rPr>
              <a:t>-Valutazione iniziale nei Centri di Eccellenza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Diagnosi, piano nutrizionale iniziale, eventuale trattamento multidisciplinare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7E35EC4-3D06-4425-8817-E4AD39144BD4}"/>
              </a:ext>
            </a:extLst>
          </p:cNvPr>
          <p:cNvSpPr txBox="1"/>
          <p:nvPr/>
        </p:nvSpPr>
        <p:spPr>
          <a:xfrm>
            <a:off x="177800" y="2409806"/>
            <a:ext cx="85706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00B0F0"/>
                </a:solidFill>
              </a:rPr>
              <a:t>-Presa in Carico territoriale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medico di base, dietista del territorio con aggiornamenti regolari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accesso a sportelli nutrizionali o ambulatori dedicati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0F8F326-FABC-491C-A54C-A7C6274CD6DE}"/>
              </a:ext>
            </a:extLst>
          </p:cNvPr>
          <p:cNvSpPr txBox="1"/>
          <p:nvPr/>
        </p:nvSpPr>
        <p:spPr>
          <a:xfrm>
            <a:off x="177800" y="3932338"/>
            <a:ext cx="997317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00B0F0"/>
                </a:solidFill>
              </a:rPr>
              <a:t>-Follow-up Digitale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/>
              <a:t> </a:t>
            </a:r>
            <a:r>
              <a:rPr lang="it-IT" sz="2400" dirty="0"/>
              <a:t>App e piattaforme per registrazione dei pasti, attività e contatti periodici</a:t>
            </a:r>
          </a:p>
          <a:p>
            <a:endParaRPr lang="it-IT" sz="2400" b="1" dirty="0">
              <a:solidFill>
                <a:srgbClr val="00B0F0"/>
              </a:solidFill>
            </a:endParaRPr>
          </a:p>
          <a:p>
            <a:r>
              <a:rPr lang="it-IT" sz="2400" b="1" dirty="0">
                <a:solidFill>
                  <a:srgbClr val="00B0F0"/>
                </a:solidFill>
              </a:rPr>
              <a:t>-Valutazione periodica nei centri di riferimento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Controlli ogni 3- 6-12 mesi per rivalutazione e eventuali modifiche del piano</a:t>
            </a:r>
          </a:p>
          <a:p>
            <a:r>
              <a:rPr lang="it-IT" sz="2000" b="1" dirty="0">
                <a:solidFill>
                  <a:srgbClr val="00B0F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5578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9FE9F6-9C51-47EB-B521-2FFF38289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785" y="97419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E’ innegabile  che l’alimentazione gioca un ruolo cruciale nella prevenzione e nella gestione di numerose patologie croniche: diabete, obesità, dislipidemie, CVD…</a:t>
            </a:r>
          </a:p>
          <a:p>
            <a:pPr marL="0" indent="0">
              <a:buNone/>
            </a:pPr>
            <a:r>
              <a:rPr lang="it-IT" dirty="0"/>
              <a:t>MA …il trattamento dietologico troppo spesso si esaurisce nel momento della diagnosi o dell’intervento ospedaliero, senza un adeguato follow-up</a:t>
            </a:r>
          </a:p>
          <a:p>
            <a:pPr marL="0" indent="0">
              <a:buNone/>
            </a:pPr>
            <a:r>
              <a:rPr lang="it-IT" dirty="0"/>
              <a:t>Garantire continuità assistenziale attraverso un’integrazione tra i centri specialistici e la medicina del territorio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4DE4CFA-973C-4508-859C-C85A75392E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8032"/>
            <a:ext cx="3048000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79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277C6A-BE6C-4233-AC3C-B394096E6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974432" cy="1325563"/>
          </a:xfrm>
        </p:spPr>
        <p:txBody>
          <a:bodyPr/>
          <a:lstStyle/>
          <a:p>
            <a:r>
              <a:rPr lang="it-IT" b="1" dirty="0">
                <a:solidFill>
                  <a:srgbClr val="00B050"/>
                </a:solidFill>
                <a:latin typeface="+mn-lt"/>
              </a:rPr>
              <a:t>Ruolo dei Centri di Eccellenza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B1E5A8-B0AD-4E35-AD4E-E05B4233E9CA}"/>
              </a:ext>
            </a:extLst>
          </p:cNvPr>
          <p:cNvSpPr txBox="1"/>
          <p:nvPr/>
        </p:nvSpPr>
        <p:spPr>
          <a:xfrm>
            <a:off x="7379370" y="258465"/>
            <a:ext cx="39853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rgbClr val="0070C0"/>
                </a:solidFill>
              </a:rPr>
              <a:t>La Medicina del </a:t>
            </a:r>
          </a:p>
          <a:p>
            <a:r>
              <a:rPr lang="it-IT" sz="4400" b="1" dirty="0">
                <a:solidFill>
                  <a:srgbClr val="0070C0"/>
                </a:solidFill>
              </a:rPr>
              <a:t>Territorio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8A809520-53F5-4286-9797-82D5DB881894}"/>
              </a:ext>
            </a:extLst>
          </p:cNvPr>
          <p:cNvCxnSpPr>
            <a:cxnSpLocks/>
          </p:cNvCxnSpPr>
          <p:nvPr/>
        </p:nvCxnSpPr>
        <p:spPr>
          <a:xfrm>
            <a:off x="6034120" y="981740"/>
            <a:ext cx="77002" cy="53131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F04DE38-2E66-4239-A4CD-D277144D9790}"/>
              </a:ext>
            </a:extLst>
          </p:cNvPr>
          <p:cNvSpPr txBox="1"/>
          <p:nvPr/>
        </p:nvSpPr>
        <p:spPr>
          <a:xfrm>
            <a:off x="0" y="1886553"/>
            <a:ext cx="612693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-</a:t>
            </a:r>
            <a:r>
              <a:rPr lang="it-IT" sz="2400" dirty="0">
                <a:highlight>
                  <a:srgbClr val="00FFFF"/>
                </a:highlight>
              </a:rPr>
              <a:t>Diagnosi avanzate ed inquadramento </a:t>
            </a:r>
          </a:p>
          <a:p>
            <a:r>
              <a:rPr lang="it-IT" sz="2400" dirty="0">
                <a:highlight>
                  <a:srgbClr val="00FFFF"/>
                </a:highlight>
              </a:rPr>
              <a:t>multidisciplinare</a:t>
            </a:r>
          </a:p>
          <a:p>
            <a:endParaRPr lang="it-IT" sz="2400" dirty="0"/>
          </a:p>
          <a:p>
            <a:r>
              <a:rPr lang="it-IT" sz="2400" dirty="0"/>
              <a:t> -Elaborazione di piani nutrizionali complessi </a:t>
            </a:r>
          </a:p>
          <a:p>
            <a:endParaRPr lang="it-IT" sz="2400" dirty="0"/>
          </a:p>
          <a:p>
            <a:r>
              <a:rPr lang="it-IT" sz="2400" dirty="0"/>
              <a:t>-Gestione di casi gravi o resistenti ai trattamenti</a:t>
            </a:r>
          </a:p>
          <a:p>
            <a:r>
              <a:rPr lang="it-IT" sz="2400" dirty="0"/>
              <a:t> standard</a:t>
            </a:r>
          </a:p>
          <a:p>
            <a:endParaRPr lang="it-IT" sz="2400" dirty="0"/>
          </a:p>
          <a:p>
            <a:r>
              <a:rPr lang="it-IT" sz="2400" dirty="0"/>
              <a:t>-</a:t>
            </a:r>
            <a:r>
              <a:rPr lang="it-IT" sz="2400" dirty="0">
                <a:highlight>
                  <a:srgbClr val="00FF00"/>
                </a:highlight>
              </a:rPr>
              <a:t>Formazione e supervisione dei professionisti </a:t>
            </a:r>
          </a:p>
          <a:p>
            <a:r>
              <a:rPr lang="it-IT" sz="2400" dirty="0">
                <a:highlight>
                  <a:srgbClr val="00FF00"/>
                </a:highlight>
              </a:rPr>
              <a:t>Territoriali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8E454C4-EDF1-4782-A7F4-45A7ABC2E68A}"/>
              </a:ext>
            </a:extLst>
          </p:cNvPr>
          <p:cNvSpPr txBox="1"/>
          <p:nvPr/>
        </p:nvSpPr>
        <p:spPr>
          <a:xfrm>
            <a:off x="6096000" y="1930152"/>
            <a:ext cx="605781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-</a:t>
            </a:r>
            <a:r>
              <a:rPr lang="it-IT" sz="2400" dirty="0">
                <a:highlight>
                  <a:srgbClr val="FF00FF"/>
                </a:highlight>
              </a:rPr>
              <a:t>Medici di medicina generale, pediatri, dietisti </a:t>
            </a:r>
          </a:p>
          <a:p>
            <a:r>
              <a:rPr lang="it-IT" sz="2400" dirty="0">
                <a:highlight>
                  <a:srgbClr val="FF00FF"/>
                </a:highlight>
              </a:rPr>
              <a:t>e nutrizionisti territoriali</a:t>
            </a:r>
          </a:p>
          <a:p>
            <a:endParaRPr lang="it-IT" sz="2400" dirty="0"/>
          </a:p>
          <a:p>
            <a:r>
              <a:rPr lang="it-IT" sz="2400" dirty="0"/>
              <a:t>-Ambulatori di nutrizione nelle ASL e consultori</a:t>
            </a:r>
          </a:p>
          <a:p>
            <a:endParaRPr lang="it-IT" sz="2400" dirty="0"/>
          </a:p>
          <a:p>
            <a:r>
              <a:rPr lang="it-IT" sz="2400" dirty="0">
                <a:highlight>
                  <a:srgbClr val="FFFF00"/>
                </a:highlight>
              </a:rPr>
              <a:t>-Importanza dell’accessibilità, continuità e </a:t>
            </a:r>
          </a:p>
          <a:p>
            <a:r>
              <a:rPr lang="it-IT" sz="2400" dirty="0">
                <a:highlight>
                  <a:srgbClr val="FFFF00"/>
                </a:highlight>
              </a:rPr>
              <a:t>prossimità al paziente</a:t>
            </a:r>
          </a:p>
          <a:p>
            <a:endParaRPr lang="it-IT" sz="2400" dirty="0"/>
          </a:p>
          <a:p>
            <a:r>
              <a:rPr lang="it-IT" sz="2400" dirty="0"/>
              <a:t>-Attività educative e di prevenzione 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624A11A6-EFA8-49CB-A15D-FF407536C656}"/>
              </a:ext>
            </a:extLst>
          </p:cNvPr>
          <p:cNvCxnSpPr>
            <a:cxnSpLocks/>
          </p:cNvCxnSpPr>
          <p:nvPr/>
        </p:nvCxnSpPr>
        <p:spPr>
          <a:xfrm flipH="1" flipV="1">
            <a:off x="5979740" y="932793"/>
            <a:ext cx="92881" cy="536209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>
            <a:extLst>
              <a:ext uri="{FF2B5EF4-FFF2-40B4-BE49-F238E27FC236}">
                <a16:creationId xmlns:a16="http://schemas.microsoft.com/office/drawing/2014/main" id="{E43285A7-F3C9-42A4-BC0B-B5033835BE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434" y="5266944"/>
            <a:ext cx="1865376" cy="15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97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9E3606-6BE8-4217-8C6F-06526A207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+mn-lt"/>
              </a:rPr>
              <a:t>Quale può essere un modello di Integrazione </a:t>
            </a:r>
            <a:br>
              <a:rPr lang="it-IT" dirty="0">
                <a:latin typeface="+mn-lt"/>
              </a:rPr>
            </a:br>
            <a:r>
              <a:rPr lang="it-IT" dirty="0">
                <a:latin typeface="+mn-lt"/>
              </a:rPr>
              <a:t>Ospedale-Territorio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B25B37-7E23-4582-A3F0-F2F51AACF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690688"/>
            <a:ext cx="1171956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3200" dirty="0"/>
              <a:t>Percorso assistenziale integrato(PAI): c</a:t>
            </a:r>
            <a:r>
              <a:rPr lang="it-IT" dirty="0"/>
              <a:t>reazione di un protocollo condiviso tra specialisti e </a:t>
            </a:r>
            <a:r>
              <a:rPr lang="it-IT" dirty="0" err="1"/>
              <a:t>operaori</a:t>
            </a:r>
            <a:r>
              <a:rPr lang="it-IT" dirty="0"/>
              <a:t> territoriali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Cartella clinica condivisa e Interoperabilità dei dati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Follow-up nutrizionale </a:t>
            </a:r>
            <a:r>
              <a:rPr lang="it-IT" dirty="0" err="1"/>
              <a:t>struttuturato</a:t>
            </a:r>
            <a:r>
              <a:rPr lang="it-IT" dirty="0"/>
              <a:t> (per es. con incontri mensili, check trimestrali, supporto continuo con servizio di counseling </a:t>
            </a:r>
            <a:r>
              <a:rPr lang="it-IT" dirty="0" err="1"/>
              <a:t>nutrizioanle</a:t>
            </a:r>
            <a:r>
              <a:rPr lang="it-IT" dirty="0"/>
              <a:t>…)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Telemedicina e strumenti digitali: App, </a:t>
            </a:r>
            <a:r>
              <a:rPr lang="it-IT" dirty="0" err="1"/>
              <a:t>videoconsulti</a:t>
            </a:r>
            <a:r>
              <a:rPr lang="it-IT" dirty="0"/>
              <a:t>, piattaforme per il monitoraggio dei parametri antropometrici e aderenza dietetica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3E34DF9-532D-4F09-AA06-62D2A63409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893" y="2178669"/>
            <a:ext cx="2223572" cy="184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61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758CAB-4E13-46B0-99B7-1B48D2F02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         </a:t>
            </a:r>
            <a:r>
              <a:rPr lang="it-IT" dirty="0">
                <a:latin typeface="+mn-lt"/>
              </a:rPr>
              <a:t>Vantaggi attesi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2079990-F74A-4190-99C9-59548D4E0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47" y="-1"/>
            <a:ext cx="4450240" cy="1905168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87D0D65-9913-4731-A55B-8A36C8D89E8E}"/>
              </a:ext>
            </a:extLst>
          </p:cNvPr>
          <p:cNvSpPr txBox="1"/>
          <p:nvPr/>
        </p:nvSpPr>
        <p:spPr>
          <a:xfrm>
            <a:off x="838200" y="2165049"/>
            <a:ext cx="1076358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2800" dirty="0"/>
              <a:t>Maggiore efficacia nel lungo termine del trattamento nutrizionale</a:t>
            </a:r>
          </a:p>
          <a:p>
            <a:pPr marL="514350" indent="-514350">
              <a:buFont typeface="+mj-lt"/>
              <a:buAutoNum type="arabicPeriod"/>
            </a:pPr>
            <a:endParaRPr lang="it-IT" sz="2800" dirty="0"/>
          </a:p>
          <a:p>
            <a:pPr marL="514350" indent="-514350">
              <a:buFont typeface="+mj-lt"/>
              <a:buAutoNum type="arabicPeriod"/>
            </a:pPr>
            <a:r>
              <a:rPr lang="it-IT" sz="2800" dirty="0"/>
              <a:t>Riduzione delle recidive e dei ricoveri </a:t>
            </a:r>
          </a:p>
          <a:p>
            <a:pPr marL="514350" indent="-514350">
              <a:buFont typeface="+mj-lt"/>
              <a:buAutoNum type="arabicPeriod"/>
            </a:pPr>
            <a:endParaRPr lang="it-IT" sz="2800" dirty="0"/>
          </a:p>
          <a:p>
            <a:pPr marL="514350" indent="-514350">
              <a:buFont typeface="+mj-lt"/>
              <a:buAutoNum type="arabicPeriod"/>
            </a:pPr>
            <a:r>
              <a:rPr lang="it-IT" sz="2800" dirty="0"/>
              <a:t>Empowerment del paziente e miglioramento della qualità della vita </a:t>
            </a:r>
          </a:p>
          <a:p>
            <a:pPr marL="514350" indent="-514350">
              <a:buFont typeface="+mj-lt"/>
              <a:buAutoNum type="arabicPeriod"/>
            </a:pPr>
            <a:endParaRPr lang="it-IT" sz="2800" dirty="0"/>
          </a:p>
          <a:p>
            <a:pPr marL="514350" indent="-514350">
              <a:buFont typeface="+mj-lt"/>
              <a:buAutoNum type="arabicPeriod"/>
            </a:pPr>
            <a:r>
              <a:rPr lang="it-IT" sz="2800" dirty="0"/>
              <a:t>Sostenibilità del sistema sanitario grazie a una rete territoriale attiva  </a:t>
            </a:r>
          </a:p>
          <a:p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785D285-49EB-466D-BFC1-E56D26E724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66" y="5173814"/>
            <a:ext cx="1498333" cy="16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42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B7A463-D2F1-462D-B413-DB43219F6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dirty="0">
                <a:latin typeface="+mn-lt"/>
              </a:rPr>
              <a:t>               Criticità e Soluzioni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6D498B-EE0C-48BA-A425-063B3EA4B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255" y="1825625"/>
            <a:ext cx="488963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>
                <a:highlight>
                  <a:srgbClr val="FFFF00"/>
                </a:highlight>
              </a:rPr>
              <a:t>CRITICITA</a:t>
            </a:r>
            <a:r>
              <a:rPr lang="it-IT" dirty="0"/>
              <a:t>’                                                        </a:t>
            </a:r>
          </a:p>
          <a:p>
            <a:pPr marL="0" indent="0">
              <a:buNone/>
            </a:pPr>
            <a:r>
              <a:rPr lang="it-IT" dirty="0"/>
              <a:t>-Scarsa comunicazione tra livelli 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-Mancanza di formazione uniforme                               </a:t>
            </a:r>
          </a:p>
          <a:p>
            <a:pPr marL="0" indent="0">
              <a:buNone/>
            </a:pPr>
            <a:r>
              <a:rPr lang="it-IT" dirty="0"/>
              <a:t>                                                                </a:t>
            </a:r>
          </a:p>
          <a:p>
            <a:pPr marL="0" indent="0">
              <a:buNone/>
            </a:pPr>
            <a:r>
              <a:rPr lang="it-IT" dirty="0"/>
              <a:t>-Risorse territoriali limitate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-Bassa aderenza del paziente</a:t>
            </a:r>
          </a:p>
          <a:p>
            <a:pPr marL="0" indent="0">
              <a:buNone/>
            </a:pPr>
            <a:endParaRPr lang="it-IT" dirty="0"/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564640EC-AE56-4D74-9F42-5EFE47D0B1A8}"/>
              </a:ext>
            </a:extLst>
          </p:cNvPr>
          <p:cNvCxnSpPr>
            <a:cxnSpLocks/>
          </p:cNvCxnSpPr>
          <p:nvPr/>
        </p:nvCxnSpPr>
        <p:spPr>
          <a:xfrm>
            <a:off x="5711524" y="2254308"/>
            <a:ext cx="0" cy="349397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4392185-8D68-4A36-87B8-20B686A2F440}"/>
              </a:ext>
            </a:extLst>
          </p:cNvPr>
          <p:cNvSpPr txBox="1"/>
          <p:nvPr/>
        </p:nvSpPr>
        <p:spPr>
          <a:xfrm>
            <a:off x="6246795" y="1723170"/>
            <a:ext cx="3267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highlight>
                  <a:srgbClr val="00FF00"/>
                </a:highlight>
              </a:rPr>
              <a:t>Soluzioni Proposte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B3C391B-C87A-4993-9E74-53FE37732F8C}"/>
              </a:ext>
            </a:extLst>
          </p:cNvPr>
          <p:cNvSpPr txBox="1"/>
          <p:nvPr/>
        </p:nvSpPr>
        <p:spPr>
          <a:xfrm>
            <a:off x="6246795" y="2340427"/>
            <a:ext cx="4468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-</a:t>
            </a:r>
            <a:r>
              <a:rPr lang="it-IT" sz="2800" dirty="0"/>
              <a:t>Piattaforme digitali condivise</a:t>
            </a:r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AAAAFC0-1165-4499-8421-36A12FD33A44}"/>
              </a:ext>
            </a:extLst>
          </p:cNvPr>
          <p:cNvSpPr txBox="1"/>
          <p:nvPr/>
        </p:nvSpPr>
        <p:spPr>
          <a:xfrm>
            <a:off x="6246795" y="3167390"/>
            <a:ext cx="5472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-</a:t>
            </a:r>
            <a:r>
              <a:rPr lang="it-IT" sz="2800" dirty="0"/>
              <a:t>Programmi ECM per MMG e Dietisti</a:t>
            </a:r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211CE99-7625-44C6-9ACC-F52AF8568058}"/>
              </a:ext>
            </a:extLst>
          </p:cNvPr>
          <p:cNvSpPr txBox="1"/>
          <p:nvPr/>
        </p:nvSpPr>
        <p:spPr>
          <a:xfrm>
            <a:off x="6246795" y="4001294"/>
            <a:ext cx="53399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-Rete di ambulatori integrati, anche</a:t>
            </a:r>
          </a:p>
          <a:p>
            <a:r>
              <a:rPr lang="it-IT" sz="2800" dirty="0"/>
              <a:t> tramite Case della Salute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277F68B-12A5-4C6B-B011-3F2E2463BBEC}"/>
              </a:ext>
            </a:extLst>
          </p:cNvPr>
          <p:cNvSpPr txBox="1"/>
          <p:nvPr/>
        </p:nvSpPr>
        <p:spPr>
          <a:xfrm>
            <a:off x="6246795" y="5266085"/>
            <a:ext cx="52720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-</a:t>
            </a:r>
            <a:r>
              <a:rPr lang="it-IT" sz="2800" dirty="0"/>
              <a:t>Supporto motivazionale, coaching </a:t>
            </a:r>
          </a:p>
          <a:p>
            <a:r>
              <a:rPr lang="it-IT" sz="2800" dirty="0"/>
              <a:t>nutrizionale, gruppi di auto aiuto</a:t>
            </a:r>
            <a:endParaRPr lang="it-IT" dirty="0"/>
          </a:p>
        </p:txBody>
      </p:sp>
      <p:pic>
        <p:nvPicPr>
          <p:cNvPr id="17" name="Segnaposto contenuto 4">
            <a:extLst>
              <a:ext uri="{FF2B5EF4-FFF2-40B4-BE49-F238E27FC236}">
                <a16:creationId xmlns:a16="http://schemas.microsoft.com/office/drawing/2014/main" id="{99D63F90-C955-40F5-8CB6-7BB6C4EB3E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008" y="-74840"/>
            <a:ext cx="2737792" cy="1796675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20FBD849-471E-43B6-91FB-AEB691749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942" y="223516"/>
            <a:ext cx="1681767" cy="146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4278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397</TotalTime>
  <Words>657</Words>
  <Application>Microsoft Office PowerPoint</Application>
  <PresentationFormat>Widescreen</PresentationFormat>
  <Paragraphs>111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Castellar</vt:lpstr>
      <vt:lpstr>Wingdings</vt:lpstr>
      <vt:lpstr>RetrospectVTI</vt:lpstr>
      <vt:lpstr>Tema di Office</vt:lpstr>
      <vt:lpstr>Il follow-up dietologico:  dai centri di eccellenza alla medicina del territorio</vt:lpstr>
      <vt:lpstr>Il follow-up dietologico    </vt:lpstr>
      <vt:lpstr>Obiettivi Principali</vt:lpstr>
      <vt:lpstr>Proposte di Percorso</vt:lpstr>
      <vt:lpstr>Presentazione standard di PowerPoint</vt:lpstr>
      <vt:lpstr>Ruolo dei Centri di Eccellenza </vt:lpstr>
      <vt:lpstr>Quale può essere un modello di Integrazione  Ospedale-Territorio </vt:lpstr>
      <vt:lpstr>          Vantaggi attesi </vt:lpstr>
      <vt:lpstr>               Criticità e Soluzioni</vt:lpstr>
      <vt:lpstr>CONCLUSIONI</vt:lpstr>
      <vt:lpstr>PROPOSTE OPERATIVE…NON PIU’TALI O QUASI 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Utente</cp:lastModifiedBy>
  <cp:revision>39</cp:revision>
  <dcterms:created xsi:type="dcterms:W3CDTF">2022-02-27T17:36:31Z</dcterms:created>
  <dcterms:modified xsi:type="dcterms:W3CDTF">2025-06-02T18:06:53Z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